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21" r:id="rId1"/>
  </p:sldMasterIdLst>
  <p:sldIdLst>
    <p:sldId id="256" r:id="rId2"/>
    <p:sldId id="279" r:id="rId3"/>
    <p:sldId id="257" r:id="rId4"/>
    <p:sldId id="273" r:id="rId5"/>
    <p:sldId id="258" r:id="rId6"/>
    <p:sldId id="274" r:id="rId7"/>
    <p:sldId id="275" r:id="rId8"/>
    <p:sldId id="259" r:id="rId9"/>
    <p:sldId id="280" r:id="rId10"/>
    <p:sldId id="260" r:id="rId11"/>
    <p:sldId id="284" r:id="rId12"/>
    <p:sldId id="261" r:id="rId13"/>
    <p:sldId id="262" r:id="rId14"/>
    <p:sldId id="263" r:id="rId15"/>
    <p:sldId id="264" r:id="rId16"/>
    <p:sldId id="283" r:id="rId17"/>
    <p:sldId id="276" r:id="rId18"/>
    <p:sldId id="265" r:id="rId19"/>
    <p:sldId id="286" r:id="rId20"/>
    <p:sldId id="266" r:id="rId21"/>
    <p:sldId id="267" r:id="rId22"/>
    <p:sldId id="268" r:id="rId23"/>
    <p:sldId id="277" r:id="rId24"/>
    <p:sldId id="269" r:id="rId25"/>
    <p:sldId id="270" r:id="rId26"/>
    <p:sldId id="282" r:id="rId27"/>
    <p:sldId id="285" r:id="rId28"/>
    <p:sldId id="271" r:id="rId29"/>
    <p:sldId id="281" r:id="rId30"/>
    <p:sldId id="272" r:id="rId31"/>
    <p:sldId id="27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8ACDB3CC-F982-40F9-8DD6-BCC9AFBF44BD}" type="datetime1">
              <a:rPr lang="en-US" smtClean="0"/>
              <a:pPr/>
              <a:t>2/15/13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22" r:id="rId1"/>
    <p:sldLayoutId id="2147485023" r:id="rId2"/>
    <p:sldLayoutId id="2147485024" r:id="rId3"/>
    <p:sldLayoutId id="2147485025" r:id="rId4"/>
    <p:sldLayoutId id="2147485026" r:id="rId5"/>
    <p:sldLayoutId id="2147485027" r:id="rId6"/>
    <p:sldLayoutId id="2147485028" r:id="rId7"/>
    <p:sldLayoutId id="2147485029" r:id="rId8"/>
    <p:sldLayoutId id="2147485030" r:id="rId9"/>
    <p:sldLayoutId id="2147485031" r:id="rId10"/>
    <p:sldLayoutId id="2147485032" r:id="rId11"/>
    <p:sldLayoutId id="2147485033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anguages_of_Venezuela" TargetMode="External"/><Relationship Id="rId4" Type="http://schemas.openxmlformats.org/officeDocument/2006/relationships/hyperlink" Target="http://hocacultures.blogspot.com/2012/04/culture-of-venezuela.html" TargetMode="External"/><Relationship Id="rId5" Type="http://schemas.openxmlformats.org/officeDocument/2006/relationships/hyperlink" Target="http://www.climate-zone.com/climate/venezuela/fahrenheit/caracas.htm" TargetMode="External"/><Relationship Id="rId6" Type="http://schemas.openxmlformats.org/officeDocument/2006/relationships/hyperlink" Target="https://www.cia.gov/library/publications/the-world-factbook/geos/ve.html" TargetMode="External"/><Relationship Id="rId7" Type="http://schemas.openxmlformats.org/officeDocument/2006/relationships/hyperlink" Target="http://en.wikipedia.org/wiki/Education_in_Venezuela" TargetMode="External"/><Relationship Id="rId8" Type="http://schemas.openxmlformats.org/officeDocument/2006/relationships/hyperlink" Target="http://images.google.com" TargetMode="External"/><Relationship Id="rId9" Type="http://schemas.openxmlformats.org/officeDocument/2006/relationships/hyperlink" Target="http://themoneyconverter.com/USD/VEF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Venezuela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pages.com/supertips/three-wise-men-day.html" TargetMode="External"/><Relationship Id="rId4" Type="http://schemas.openxmlformats.org/officeDocument/2006/relationships/hyperlink" Target="http://www.timeanddate.com/holidays/venezuela/carnival-tuesday" TargetMode="External"/><Relationship Id="rId5" Type="http://schemas.openxmlformats.org/officeDocument/2006/relationships/hyperlink" Target="http://www.britannica.com/EBchecked/topic/94443/Battle-of-Carabobo" TargetMode="External"/><Relationship Id="rId6" Type="http://schemas.openxmlformats.org/officeDocument/2006/relationships/hyperlink" Target="http://southamericanfood.about.com/od/exploresouthamericanfood/tp/Venezuelan-Food.htm" TargetMode="External"/><Relationship Id="rId7" Type="http://schemas.openxmlformats.org/officeDocument/2006/relationships/hyperlink" Target="http://www.everyculture.com/To-Z/Venezuela.html%23b" TargetMode="External"/><Relationship Id="rId8" Type="http://schemas.openxmlformats.org/officeDocument/2006/relationships/hyperlink" Target="http://www.ediplomat.com/np/cultural_etiquette/ce_ve.htm" TargetMode="External"/><Relationship Id="rId9" Type="http://schemas.openxmlformats.org/officeDocument/2006/relationships/hyperlink" Target="http://www.history-timelines.org.uk/places-timelines/42-venezuelatimeline.htm" TargetMode="External"/><Relationship Id="rId10" Type="http://schemas.openxmlformats.org/officeDocument/2006/relationships/hyperlink" Target="http://www.as-coa.org/articles/explainer-gun-laws-latin-america%E2%80%99s-six-largest-economies%23venezuela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imeanddate.com/holidays/venezuel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Venezuela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Rachel </a:t>
            </a:r>
            <a:r>
              <a:rPr lang="en-US" dirty="0" err="1" smtClean="0"/>
              <a:t>Shanton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imgr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830" y="401761"/>
            <a:ext cx="3262345" cy="1957407"/>
          </a:xfrm>
          <a:prstGeom prst="rect">
            <a:avLst/>
          </a:prstGeom>
        </p:spPr>
      </p:pic>
      <p:pic>
        <p:nvPicPr>
          <p:cNvPr id="6" name="Picture 5" descr="Flagbi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243" y="4288117"/>
            <a:ext cx="3183534" cy="220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0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5 July </a:t>
            </a:r>
            <a:r>
              <a:rPr lang="en-US" dirty="0" smtClean="0"/>
              <a:t>1811 </a:t>
            </a:r>
            <a:r>
              <a:rPr lang="en-US" dirty="0"/>
              <a:t>(from Spain</a:t>
            </a:r>
            <a:r>
              <a:rPr lang="en-US" dirty="0" smtClean="0"/>
              <a:t>) Independence </a:t>
            </a:r>
            <a:endParaRPr lang="en-US" dirty="0"/>
          </a:p>
          <a:p>
            <a:r>
              <a:rPr lang="en-US" dirty="0" smtClean="0"/>
              <a:t>1819: General </a:t>
            </a:r>
            <a:r>
              <a:rPr lang="en-US" dirty="0"/>
              <a:t>Simon Bolivar defeats royalist forces in the Battle of </a:t>
            </a:r>
            <a:r>
              <a:rPr lang="en-US" dirty="0" err="1"/>
              <a:t>Boyaca</a:t>
            </a:r>
            <a:r>
              <a:rPr lang="en-US" dirty="0"/>
              <a:t> on August </a:t>
            </a:r>
            <a:r>
              <a:rPr lang="en-US" dirty="0" smtClean="0"/>
              <a:t>7. Republic </a:t>
            </a:r>
            <a:r>
              <a:rPr lang="en-US" dirty="0"/>
              <a:t>of Colombia (also known as Gran Colombia) is proclaimed on December 17, consisting of Colombia, Venezuela, and </a:t>
            </a:r>
            <a:r>
              <a:rPr lang="en-US" dirty="0" smtClean="0"/>
              <a:t>Ecuador.</a:t>
            </a:r>
            <a:r>
              <a:rPr lang="en-US" dirty="0"/>
              <a:t>	</a:t>
            </a:r>
          </a:p>
          <a:p>
            <a:r>
              <a:rPr lang="en-US" b="1" dirty="0" smtClean="0"/>
              <a:t>1821</a:t>
            </a:r>
            <a:r>
              <a:rPr lang="en-US" dirty="0"/>
              <a:t>	Spain recognizes Venezuela's independence after Simon Bolivar wins a major victory against Spanish troops at Carabobo</a:t>
            </a:r>
          </a:p>
          <a:p>
            <a:r>
              <a:rPr lang="en-US" dirty="0"/>
              <a:t>Simon Bolivar established Gran Colombia and becomes the first president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32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900" b="1" dirty="0" smtClean="0"/>
              <a:t>1830</a:t>
            </a:r>
            <a:r>
              <a:rPr lang="en-US" sz="2900" dirty="0"/>
              <a:t> </a:t>
            </a:r>
            <a:r>
              <a:rPr lang="en-US" sz="2900" dirty="0" smtClean="0"/>
              <a:t>Ecuador </a:t>
            </a:r>
            <a:r>
              <a:rPr lang="en-US" sz="2900" dirty="0"/>
              <a:t>and Venezuela leave Gran Colombia to became totally independent		</a:t>
            </a:r>
          </a:p>
          <a:p>
            <a:r>
              <a:rPr lang="en-US" sz="2900" b="1" dirty="0" smtClean="0"/>
              <a:t>1831</a:t>
            </a:r>
            <a:r>
              <a:rPr lang="en-US" sz="2900" dirty="0"/>
              <a:t> </a:t>
            </a:r>
            <a:r>
              <a:rPr lang="en-US" sz="2900" dirty="0" smtClean="0"/>
              <a:t>General </a:t>
            </a:r>
            <a:r>
              <a:rPr lang="en-US" sz="2900" dirty="0"/>
              <a:t>Jose Antonio </a:t>
            </a:r>
            <a:r>
              <a:rPr lang="en-US" sz="2900" dirty="0" err="1"/>
              <a:t>Paez</a:t>
            </a:r>
            <a:r>
              <a:rPr lang="en-US" sz="2900" dirty="0"/>
              <a:t> becomes the first president of </a:t>
            </a:r>
            <a:r>
              <a:rPr lang="en-US" sz="2900" dirty="0" smtClean="0"/>
              <a:t>Venezuela</a:t>
            </a:r>
            <a:endParaRPr lang="en-US" sz="2900" dirty="0" smtClean="0"/>
          </a:p>
          <a:p>
            <a:r>
              <a:rPr lang="en-US" sz="2900" b="1" dirty="0" smtClean="0"/>
              <a:t>1800s</a:t>
            </a:r>
            <a:r>
              <a:rPr lang="en-US" sz="2900" dirty="0" smtClean="0"/>
              <a:t> Venezuela torn by civil war</a:t>
            </a:r>
            <a:r>
              <a:rPr lang="en-US" sz="2900" dirty="0"/>
              <a:t>	</a:t>
            </a:r>
          </a:p>
          <a:p>
            <a:r>
              <a:rPr lang="en-US" sz="2900" b="1" dirty="0" smtClean="0"/>
              <a:t>1870</a:t>
            </a:r>
            <a:r>
              <a:rPr lang="en-US" sz="2900" dirty="0"/>
              <a:t> </a:t>
            </a:r>
            <a:r>
              <a:rPr lang="en-US" sz="2900" dirty="0" smtClean="0"/>
              <a:t>(1870</a:t>
            </a:r>
            <a:r>
              <a:rPr lang="en-US" sz="2900" dirty="0"/>
              <a:t>-</a:t>
            </a:r>
            <a:r>
              <a:rPr lang="en-US" sz="2900" dirty="0" smtClean="0"/>
              <a:t>1888) </a:t>
            </a:r>
            <a:r>
              <a:rPr lang="en-US" sz="2900" dirty="0"/>
              <a:t>Guzman Blanco rules Venezuela bringing the civil wars to an end	</a:t>
            </a:r>
          </a:p>
          <a:p>
            <a:r>
              <a:rPr lang="en-US" sz="2900" b="1" dirty="0" smtClean="0"/>
              <a:t>1908</a:t>
            </a:r>
            <a:r>
              <a:rPr lang="en-US" sz="2900" dirty="0"/>
              <a:t> </a:t>
            </a:r>
            <a:r>
              <a:rPr lang="en-US" sz="2900" dirty="0" smtClean="0"/>
              <a:t>(1908</a:t>
            </a:r>
            <a:r>
              <a:rPr lang="en-US" sz="2900" dirty="0"/>
              <a:t>-</a:t>
            </a:r>
            <a:r>
              <a:rPr lang="en-US" sz="2900" dirty="0" smtClean="0"/>
              <a:t>1935) </a:t>
            </a:r>
            <a:r>
              <a:rPr lang="en-US" sz="2900" dirty="0"/>
              <a:t>Gomez rules Venezuela with strong military backing	</a:t>
            </a:r>
          </a:p>
          <a:p>
            <a:r>
              <a:rPr lang="en-US" sz="2900" b="1" dirty="0" smtClean="0"/>
              <a:t>1950</a:t>
            </a:r>
            <a:r>
              <a:rPr lang="en-US" sz="2900" dirty="0"/>
              <a:t> </a:t>
            </a:r>
            <a:r>
              <a:rPr lang="en-US" sz="2900" dirty="0" smtClean="0"/>
              <a:t>Marcos </a:t>
            </a:r>
            <a:r>
              <a:rPr lang="en-US" sz="2900" dirty="0"/>
              <a:t>Perez Jimenez becomes dictator	</a:t>
            </a:r>
          </a:p>
          <a:p>
            <a:r>
              <a:rPr lang="en-US" sz="2900" b="1" dirty="0" smtClean="0"/>
              <a:t>1958</a:t>
            </a:r>
            <a:r>
              <a:rPr lang="en-US" sz="2900" dirty="0"/>
              <a:t> </a:t>
            </a:r>
            <a:r>
              <a:rPr lang="en-US" sz="2900" dirty="0" smtClean="0"/>
              <a:t>Jimenez </a:t>
            </a:r>
            <a:r>
              <a:rPr lang="en-US" sz="2900" dirty="0"/>
              <a:t>was forced into exile leading to the Venezuelan </a:t>
            </a:r>
            <a:r>
              <a:rPr lang="en-US" sz="2900" dirty="0" smtClean="0"/>
              <a:t>democracy</a:t>
            </a:r>
            <a:endParaRPr lang="en-US" sz="2900" dirty="0"/>
          </a:p>
          <a:p>
            <a:r>
              <a:rPr lang="en-US" sz="2900" b="1" dirty="0" smtClean="0"/>
              <a:t>1999</a:t>
            </a:r>
            <a:r>
              <a:rPr lang="en-US" sz="2900" dirty="0"/>
              <a:t> </a:t>
            </a:r>
            <a:r>
              <a:rPr lang="en-US" sz="2900" dirty="0" smtClean="0"/>
              <a:t>Venezuela </a:t>
            </a:r>
            <a:r>
              <a:rPr lang="en-US" sz="2900" dirty="0"/>
              <a:t>adopted its current constitution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14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Tropical</a:t>
            </a:r>
          </a:p>
          <a:p>
            <a:r>
              <a:rPr lang="en-US" dirty="0" smtClean="0"/>
              <a:t>Hot, Humid </a:t>
            </a:r>
          </a:p>
          <a:p>
            <a:r>
              <a:rPr lang="en-US" dirty="0" smtClean="0"/>
              <a:t> More moderate </a:t>
            </a:r>
            <a:r>
              <a:rPr lang="en-US" dirty="0"/>
              <a:t>in highlands</a:t>
            </a:r>
          </a:p>
        </p:txBody>
      </p:sp>
      <p:pic>
        <p:nvPicPr>
          <p:cNvPr id="4" name="Picture 3" descr="Screen Shot 2013-01-31 at 10.46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24" y="3573239"/>
            <a:ext cx="7162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12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28,047,938 (July 2012 </a:t>
            </a:r>
            <a:r>
              <a:rPr lang="cs-CZ" dirty="0" err="1"/>
              <a:t>est</a:t>
            </a:r>
            <a:r>
              <a:rPr lang="cs-CZ" dirty="0"/>
              <a:t>.</a:t>
            </a:r>
            <a:r>
              <a:rPr lang="cs-CZ" dirty="0" smtClean="0"/>
              <a:t>) </a:t>
            </a:r>
          </a:p>
          <a:p>
            <a:r>
              <a:rPr lang="cs-CZ" dirty="0" smtClean="0"/>
              <a:t>Age Male/</a:t>
            </a:r>
            <a:r>
              <a:rPr lang="cs-CZ" dirty="0" err="1" smtClean="0"/>
              <a:t>Female</a:t>
            </a:r>
            <a:r>
              <a:rPr lang="cs-CZ" dirty="0" smtClean="0"/>
              <a:t> Ratio</a:t>
            </a:r>
          </a:p>
          <a:p>
            <a:pPr lvl="1"/>
            <a:r>
              <a:rPr lang="cs-CZ" dirty="0" smtClean="0"/>
              <a:t> </a:t>
            </a:r>
            <a:r>
              <a:rPr lang="en-US" dirty="0"/>
              <a:t>0-14 years: 29% (male 4,147,023/ female 3,995,375)</a:t>
            </a:r>
          </a:p>
          <a:p>
            <a:pPr lvl="1"/>
            <a:r>
              <a:rPr lang="en-US" dirty="0"/>
              <a:t>15-64 years: 65.4% (male 9,025,781/ female 9,311,262)</a:t>
            </a:r>
          </a:p>
          <a:p>
            <a:pPr lvl="1"/>
            <a:r>
              <a:rPr lang="en-US" dirty="0"/>
              <a:t>65 years and over: 5.6% (male 692,321/ female 876,176) (2012 est.)		</a:t>
            </a:r>
          </a:p>
          <a:p>
            <a:r>
              <a:rPr lang="cs-CZ" dirty="0" err="1" smtClean="0"/>
              <a:t>Population</a:t>
            </a:r>
            <a:r>
              <a:rPr lang="cs-CZ" dirty="0" smtClean="0"/>
              <a:t> in </a:t>
            </a:r>
            <a:r>
              <a:rPr lang="cs-CZ" dirty="0" err="1" smtClean="0"/>
              <a:t>comparison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r>
              <a:rPr lang="cs-CZ" dirty="0" smtClean="0"/>
              <a:t>: 45 </a:t>
            </a:r>
          </a:p>
        </p:txBody>
      </p:sp>
    </p:spTree>
    <p:extLst>
      <p:ext uri="{BB962C8B-B14F-4D97-AF65-F5344CB8AC3E}">
        <p14:creationId xmlns:p14="http://schemas.microsoft.com/office/powerpoint/2010/main" val="234146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Roman Catholic 96</a:t>
            </a:r>
            <a:r>
              <a:rPr lang="en-US" dirty="0" smtClean="0"/>
              <a:t>% </a:t>
            </a:r>
          </a:p>
          <a:p>
            <a:r>
              <a:rPr lang="en-US" dirty="0" smtClean="0"/>
              <a:t>Protestant </a:t>
            </a:r>
            <a:r>
              <a:rPr lang="en-US" dirty="0"/>
              <a:t>2</a:t>
            </a:r>
            <a:r>
              <a:rPr lang="en-US" dirty="0" smtClean="0"/>
              <a:t>% </a:t>
            </a:r>
          </a:p>
          <a:p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dirty="0" smtClean="0"/>
              <a:t>ther </a:t>
            </a:r>
            <a:r>
              <a:rPr lang="en-US" dirty="0"/>
              <a:t>2</a:t>
            </a:r>
            <a:r>
              <a:rPr lang="en-US" dirty="0" smtClean="0"/>
              <a:t>% </a:t>
            </a:r>
            <a:endParaRPr lang="en-US" dirty="0"/>
          </a:p>
        </p:txBody>
      </p:sp>
      <p:pic>
        <p:nvPicPr>
          <p:cNvPr id="4" name="Picture 3" descr="th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875" y="274637"/>
            <a:ext cx="2857500" cy="1971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625" y="2316163"/>
            <a:ext cx="2540000" cy="381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308" y="366978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44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Food: Large Breakfast, Large Dinner (around noontime), and small light supper in the evening.</a:t>
            </a:r>
          </a:p>
          <a:p>
            <a:r>
              <a:rPr lang="en-US" dirty="0" smtClean="0"/>
              <a:t>Marriage: must marry someone of the opposite sex and have to be of legal age. </a:t>
            </a:r>
          </a:p>
          <a:p>
            <a:r>
              <a:rPr lang="en-US" dirty="0" smtClean="0"/>
              <a:t>Greetings:  </a:t>
            </a:r>
            <a:r>
              <a:rPr lang="en-US" dirty="0"/>
              <a:t>are warm and friendly. People kiss business acquaintances on the cheek once and personal friends twice.</a:t>
            </a:r>
          </a:p>
          <a:p>
            <a:pPr lvl="1"/>
            <a:r>
              <a:rPr lang="en-US" dirty="0"/>
              <a:t>Handshakes are common among </a:t>
            </a:r>
            <a:r>
              <a:rPr lang="en-US" dirty="0" smtClean="0"/>
              <a:t>strangers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97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Body Language: </a:t>
            </a:r>
          </a:p>
          <a:p>
            <a:r>
              <a:rPr lang="en-US" sz="1800" dirty="0"/>
              <a:t>Venezuelans stand very close when speaking. Do not back away.</a:t>
            </a:r>
          </a:p>
          <a:p>
            <a:r>
              <a:rPr lang="en-US" sz="1800" dirty="0"/>
              <a:t>Seating posture is important. Try to keep both feet on the floor, and avoid slouching. Don't put your feet on furniture.</a:t>
            </a:r>
          </a:p>
          <a:p>
            <a:r>
              <a:rPr lang="en-US" sz="1800" dirty="0"/>
              <a:t>Casual touching is common among males.</a:t>
            </a:r>
          </a:p>
          <a:p>
            <a:r>
              <a:rPr lang="en-US" sz="1800" dirty="0"/>
              <a:t>The “</a:t>
            </a:r>
            <a:r>
              <a:rPr lang="en-US" sz="1800" dirty="0" err="1"/>
              <a:t>ch-ch</a:t>
            </a:r>
            <a:r>
              <a:rPr lang="en-US" sz="1800" dirty="0"/>
              <a:t>” sound is used to get someone's attention or to get a bus to stop.</a:t>
            </a:r>
          </a:p>
          <a:p>
            <a:r>
              <a:rPr lang="en-US" sz="1800" dirty="0"/>
              <a:t>The North American “O.K.” sign is extremely rude.</a:t>
            </a:r>
          </a:p>
          <a:p>
            <a:r>
              <a:rPr lang="en-US" sz="1800" dirty="0"/>
              <a:t>Pointing with your index finger can be considered rude. Motioning with your entire hand is more polite.</a:t>
            </a:r>
          </a:p>
          <a:p>
            <a:r>
              <a:rPr lang="en-US" sz="1800" dirty="0"/>
              <a:t>Always maintain eye contact when talking.</a:t>
            </a:r>
          </a:p>
        </p:txBody>
      </p:sp>
    </p:spTree>
    <p:extLst>
      <p:ext uri="{BB962C8B-B14F-4D97-AF65-F5344CB8AC3E}">
        <p14:creationId xmlns:p14="http://schemas.microsoft.com/office/powerpoint/2010/main" val="2034606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invited to a Venezuelan's House: </a:t>
            </a:r>
          </a:p>
          <a:p>
            <a:pPr lvl="1"/>
            <a:r>
              <a:rPr lang="en-US" dirty="0" smtClean="0"/>
              <a:t>You should arrive 15-30 minutes late. </a:t>
            </a:r>
          </a:p>
          <a:p>
            <a:pPr lvl="1"/>
            <a:r>
              <a:rPr lang="en-US" dirty="0" smtClean="0"/>
              <a:t>If you arrive on time it shows you are too eager, which can be considered greedy. </a:t>
            </a:r>
          </a:p>
          <a:p>
            <a:pPr lvl="1"/>
            <a:r>
              <a:rPr lang="en-US" dirty="0" smtClean="0"/>
              <a:t>You must dress conservatively, but have elegant flair.</a:t>
            </a:r>
          </a:p>
          <a:p>
            <a:pPr lvl="1"/>
            <a:r>
              <a:rPr lang="en-US" dirty="0" smtClean="0"/>
              <a:t>(Smart casual dress is recommended) </a:t>
            </a:r>
          </a:p>
          <a:p>
            <a:pPr lvl="1"/>
            <a:r>
              <a:rPr lang="en-US" dirty="0" smtClean="0"/>
              <a:t> NEVER decline coffee. It is a symbol of hospitality.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52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801906"/>
            <a:ext cx="3355305" cy="45787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Harsh Legal System and prisons are some of the worst in the world. </a:t>
            </a:r>
          </a:p>
          <a:p>
            <a:r>
              <a:rPr lang="en-US" dirty="0" smtClean="0"/>
              <a:t>Mimic United States Laws. </a:t>
            </a:r>
          </a:p>
          <a:p>
            <a:r>
              <a:rPr lang="en-US" dirty="0" smtClean="0"/>
              <a:t>Different: </a:t>
            </a:r>
            <a:endParaRPr lang="en-US" dirty="0" smtClean="0"/>
          </a:p>
          <a:p>
            <a:pPr lvl="1"/>
            <a:r>
              <a:rPr lang="en-US" dirty="0"/>
              <a:t>Child car seats and seatbelts are not required and are seldom available in rental cars and taxis. </a:t>
            </a:r>
            <a:endParaRPr lang="en-US" dirty="0" smtClean="0"/>
          </a:p>
        </p:txBody>
      </p:sp>
      <p:pic>
        <p:nvPicPr>
          <p:cNvPr id="4" name="Picture 3" descr="jail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001" y="3313641"/>
            <a:ext cx="3792331" cy="3067050"/>
          </a:xfrm>
          <a:prstGeom prst="rect">
            <a:avLst/>
          </a:prstGeom>
        </p:spPr>
      </p:pic>
      <p:pic>
        <p:nvPicPr>
          <p:cNvPr id="5" name="Picture 4" descr="th-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241" y="833630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62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Laws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Restricted and not guaranteed by law.</a:t>
            </a:r>
          </a:p>
          <a:p>
            <a:r>
              <a:rPr lang="en-US" dirty="0" smtClean="0"/>
              <a:t>In 2011, disarmed 130,000 illegal weapons from citizens.</a:t>
            </a:r>
          </a:p>
          <a:p>
            <a:r>
              <a:rPr lang="en-US" dirty="0" smtClean="0"/>
              <a:t>In 2011, Guns were </a:t>
            </a:r>
            <a:r>
              <a:rPr lang="en-US" dirty="0"/>
              <a:t>banned from public transportation, construction sites, and cultural and sporting </a:t>
            </a:r>
            <a:r>
              <a:rPr lang="en-US" dirty="0" smtClean="0"/>
              <a:t>events.</a:t>
            </a:r>
          </a:p>
          <a:p>
            <a:r>
              <a:rPr lang="en-US" dirty="0" smtClean="0"/>
              <a:t>In February 2012, banned the sale of all firearms and ammunition to citizens. </a:t>
            </a:r>
          </a:p>
          <a:p>
            <a:r>
              <a:rPr lang="en-US" dirty="0" smtClean="0"/>
              <a:t>In June 2012, a rule went into effect allowing the army, police, and security </a:t>
            </a:r>
            <a:r>
              <a:rPr lang="en-US" dirty="0" smtClean="0"/>
              <a:t>officers</a:t>
            </a:r>
            <a:r>
              <a:rPr lang="en-US" dirty="0" smtClean="0"/>
              <a:t> </a:t>
            </a:r>
            <a:r>
              <a:rPr lang="en-US" dirty="0" smtClean="0"/>
              <a:t>to legally buy weapons.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6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Venezuela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5" y="1801906"/>
            <a:ext cx="3498378" cy="432425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Bolivarian Republic of Venezuela </a:t>
            </a:r>
          </a:p>
          <a:p>
            <a:r>
              <a:rPr lang="en-US" dirty="0" smtClean="0"/>
              <a:t>Located: South America </a:t>
            </a:r>
          </a:p>
          <a:p>
            <a:r>
              <a:rPr lang="en-US" dirty="0" smtClean="0"/>
              <a:t>Capital: Caracas </a:t>
            </a:r>
          </a:p>
          <a:p>
            <a:r>
              <a:rPr lang="en-US" dirty="0" smtClean="0"/>
              <a:t>Area total</a:t>
            </a:r>
            <a:r>
              <a:rPr lang="en-US" dirty="0"/>
              <a:t>: 912,050 </a:t>
            </a:r>
            <a:r>
              <a:rPr lang="en-US" dirty="0" err="1"/>
              <a:t>sq</a:t>
            </a:r>
            <a:r>
              <a:rPr lang="en-US" dirty="0"/>
              <a:t> km (slightly more than twice the size of </a:t>
            </a:r>
            <a:r>
              <a:rPr lang="en-US" dirty="0" smtClean="0"/>
              <a:t>California)</a:t>
            </a:r>
          </a:p>
          <a:p>
            <a:pPr lvl="1"/>
            <a:r>
              <a:rPr lang="en-US" dirty="0" smtClean="0"/>
              <a:t>country </a:t>
            </a:r>
            <a:r>
              <a:rPr lang="en-US" dirty="0"/>
              <a:t>comparison to the world: 33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gr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74" y="1801906"/>
            <a:ext cx="3856944" cy="432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88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Venezuelan food is a very vibrant mix. </a:t>
            </a:r>
          </a:p>
          <a:p>
            <a:r>
              <a:rPr lang="en-US" dirty="0" smtClean="0"/>
              <a:t>Comes from native cultures but mostly has European influence. (Italian) </a:t>
            </a:r>
          </a:p>
          <a:p>
            <a:r>
              <a:rPr lang="en-US" dirty="0" smtClean="0"/>
              <a:t>It is both tropical and Andean. </a:t>
            </a:r>
          </a:p>
          <a:p>
            <a:r>
              <a:rPr lang="en-US" dirty="0" smtClean="0"/>
              <a:t>Common Foods</a:t>
            </a:r>
          </a:p>
          <a:p>
            <a:pPr lvl="1"/>
            <a:r>
              <a:rPr lang="en-US" dirty="0" smtClean="0"/>
              <a:t>Coconut</a:t>
            </a:r>
          </a:p>
          <a:p>
            <a:pPr lvl="1"/>
            <a:r>
              <a:rPr lang="en-US" dirty="0" smtClean="0"/>
              <a:t>Plantain </a:t>
            </a:r>
          </a:p>
          <a:p>
            <a:pPr lvl="1"/>
            <a:r>
              <a:rPr lang="en-US" dirty="0" smtClean="0"/>
              <a:t>Seafood </a:t>
            </a:r>
          </a:p>
          <a:p>
            <a:pPr lvl="1"/>
            <a:r>
              <a:rPr lang="en-US" dirty="0" smtClean="0"/>
              <a:t>Goat</a:t>
            </a:r>
          </a:p>
          <a:p>
            <a:pPr lvl="1"/>
            <a:r>
              <a:rPr lang="en-US" dirty="0" smtClean="0"/>
              <a:t>Corn </a:t>
            </a:r>
          </a:p>
          <a:p>
            <a:pPr lvl="1"/>
            <a:r>
              <a:rPr lang="en-US" dirty="0" smtClean="0"/>
              <a:t>Italian Pasta 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gr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363" y="3016250"/>
            <a:ext cx="2286000" cy="1841500"/>
          </a:xfrm>
          <a:prstGeom prst="rect">
            <a:avLst/>
          </a:prstGeom>
        </p:spPr>
      </p:pic>
      <p:pic>
        <p:nvPicPr>
          <p:cNvPr id="5" name="Picture 4" descr="imgres-6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583" y="4256617"/>
            <a:ext cx="2551113" cy="169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0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pic>
        <p:nvPicPr>
          <p:cNvPr id="5" name="Picture 4" descr="imgr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24" y="4884337"/>
            <a:ext cx="3048000" cy="1670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imgres-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730" y="4884337"/>
            <a:ext cx="2963632" cy="1638830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089024" y="1801906"/>
            <a:ext cx="7272339" cy="292427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3" name="Picture 12" descr="Screen Shot 2013-02-09 at 8.38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93" y="1613646"/>
            <a:ext cx="7925369" cy="311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7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Same as United States: New Years Eve, New Years, Palm Sunday, Maundy Thursday, Good Friday, Easter Day, and Christmas Day. (Christian) </a:t>
            </a:r>
          </a:p>
          <a:p>
            <a:r>
              <a:rPr lang="en-US" dirty="0" smtClean="0"/>
              <a:t>Different from United States: </a:t>
            </a:r>
          </a:p>
          <a:p>
            <a:pPr lvl="1"/>
            <a:r>
              <a:rPr lang="en-US" dirty="0" smtClean="0"/>
              <a:t>Jan 6: Three Wise Men Day (12 days after Christmas; end’s Christmas season. </a:t>
            </a:r>
          </a:p>
          <a:p>
            <a:pPr lvl="1"/>
            <a:r>
              <a:rPr lang="en-US" dirty="0" smtClean="0"/>
              <a:t>Feb 11: Carnival (Day before Lent) </a:t>
            </a:r>
          </a:p>
          <a:p>
            <a:pPr lvl="1"/>
            <a:r>
              <a:rPr lang="en-US" dirty="0" smtClean="0"/>
              <a:t>March 19: St. Joseph’s Day (Celebrate husband of Mary and foster dad of Jesus) </a:t>
            </a:r>
          </a:p>
          <a:p>
            <a:pPr lvl="1"/>
            <a:r>
              <a:rPr lang="en-US" dirty="0" smtClean="0"/>
              <a:t>April 19: Declaration of Independence </a:t>
            </a:r>
          </a:p>
          <a:p>
            <a:pPr lvl="1"/>
            <a:r>
              <a:rPr lang="en-US" dirty="0" smtClean="0"/>
              <a:t>May 1: Labor Day </a:t>
            </a:r>
          </a:p>
          <a:p>
            <a:pPr lvl="1"/>
            <a:r>
              <a:rPr lang="en-US" dirty="0" smtClean="0"/>
              <a:t>June 24: Carabobo Battle (Freed from Spanish Control)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58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5275" lvl="1" indent="0">
              <a:buNone/>
            </a:pPr>
            <a:r>
              <a:rPr lang="en-US" dirty="0" smtClean="0"/>
              <a:t>July 5: Independence Day </a:t>
            </a:r>
          </a:p>
          <a:p>
            <a:pPr marL="295275" lvl="1" indent="0">
              <a:buNone/>
            </a:pPr>
            <a:r>
              <a:rPr lang="en-US" dirty="0" smtClean="0"/>
              <a:t>Aug 3: Flag’s Day (</a:t>
            </a:r>
            <a:r>
              <a:rPr lang="en-US" dirty="0"/>
              <a:t>in honor of the day in 1806 that Francisco de Miranda first hoisted the future </a:t>
            </a:r>
            <a:r>
              <a:rPr lang="en-US" dirty="0" smtClean="0"/>
              <a:t>flag)</a:t>
            </a:r>
          </a:p>
          <a:p>
            <a:pPr marL="295275" lvl="1" indent="0">
              <a:buNone/>
            </a:pPr>
            <a:r>
              <a:rPr lang="en-US" dirty="0" smtClean="0"/>
              <a:t>Sep. 11: Our Lady of </a:t>
            </a:r>
            <a:r>
              <a:rPr lang="en-US" dirty="0" err="1" smtClean="0"/>
              <a:t>Coromoto</a:t>
            </a:r>
            <a:r>
              <a:rPr lang="en-US" dirty="0" smtClean="0"/>
              <a:t> </a:t>
            </a:r>
            <a:r>
              <a:rPr lang="en-US" dirty="0"/>
              <a:t> (a celebrated Catholic image of an alleged apparition of the Virgin </a:t>
            </a:r>
            <a:r>
              <a:rPr lang="en-US" dirty="0" smtClean="0"/>
              <a:t>Mary).  </a:t>
            </a:r>
            <a:endParaRPr lang="en-US" dirty="0" smtClean="0">
              <a:solidFill>
                <a:srgbClr val="000000"/>
              </a:solidFill>
            </a:endParaRPr>
          </a:p>
          <a:p>
            <a:pPr marL="295275" lvl="1" indent="0">
              <a:buNone/>
            </a:pPr>
            <a:r>
              <a:rPr lang="en-US" dirty="0" smtClean="0"/>
              <a:t>Nov 1: All Saints Day </a:t>
            </a:r>
          </a:p>
          <a:p>
            <a:pPr marL="295275" lvl="1" indent="0">
              <a:buNone/>
            </a:pPr>
            <a:r>
              <a:rPr lang="en-US" dirty="0" smtClean="0"/>
              <a:t>Nov 2: All Soul’s Day (Day of the Dead: celebrate those who have passed away) </a:t>
            </a:r>
          </a:p>
          <a:p>
            <a:pPr marL="295275" lvl="1" indent="0">
              <a:buNone/>
            </a:pPr>
            <a:r>
              <a:rPr lang="en-US" dirty="0" smtClean="0"/>
              <a:t>Dec 8: Feast of the Immaculate Conception (Celebrates belief in the immaculate conception of the blessed virgin Mary.)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0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801906"/>
            <a:ext cx="7272339" cy="4324257"/>
          </a:xfrm>
        </p:spPr>
        <p:txBody>
          <a:bodyPr/>
          <a:lstStyle/>
          <a:p>
            <a:r>
              <a:rPr lang="en-US" dirty="0" smtClean="0"/>
              <a:t>Men: occupy the most important political, economic, social, and religious positions. </a:t>
            </a:r>
          </a:p>
          <a:p>
            <a:r>
              <a:rPr lang="en-US" dirty="0" smtClean="0"/>
              <a:t>Women: occupy the household duties or domestic service jobs. </a:t>
            </a:r>
            <a:endParaRPr lang="en-US" dirty="0"/>
          </a:p>
        </p:txBody>
      </p:sp>
      <p:pic>
        <p:nvPicPr>
          <p:cNvPr id="4" name="Picture 3" descr="Unknown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596" y="3721100"/>
            <a:ext cx="2316767" cy="2805105"/>
          </a:xfrm>
          <a:prstGeom prst="rect">
            <a:avLst/>
          </a:prstGeom>
        </p:spPr>
      </p:pic>
      <p:pic>
        <p:nvPicPr>
          <p:cNvPr id="5" name="Picture 4" descr="images-6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53" y="4049705"/>
            <a:ext cx="32893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8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5: Attend Preschool </a:t>
            </a:r>
          </a:p>
          <a:p>
            <a:r>
              <a:rPr lang="en-US" dirty="0" smtClean="0"/>
              <a:t>Age 6- Age 11: Primary School </a:t>
            </a:r>
          </a:p>
          <a:p>
            <a:r>
              <a:rPr lang="en-US" dirty="0" smtClean="0"/>
              <a:t>Promoted to Second School that they attend until 14 or 15. </a:t>
            </a:r>
          </a:p>
          <a:p>
            <a:r>
              <a:rPr lang="en-US" dirty="0" smtClean="0"/>
              <a:t>Public School students go in shifts. Early morning- 1:30. Then early afternoon- 6:00. </a:t>
            </a:r>
          </a:p>
          <a:p>
            <a:r>
              <a:rPr lang="en-US" dirty="0" smtClean="0"/>
              <a:t>***ALL SCHOOL CHILDREN WEAR UNIFROMS***</a:t>
            </a:r>
          </a:p>
          <a:p>
            <a:r>
              <a:rPr lang="en-US" dirty="0" smtClean="0"/>
              <a:t>English is taught in all grades.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996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Kindergarten: “Red Shirts” </a:t>
            </a:r>
          </a:p>
          <a:p>
            <a:r>
              <a:rPr lang="en-US" dirty="0" smtClean="0"/>
              <a:t>Grades 1-6 (Basic Education): “White Shirts” if completed  the students receive a basic education certificate. </a:t>
            </a:r>
          </a:p>
          <a:p>
            <a:r>
              <a:rPr lang="en-US" dirty="0" smtClean="0"/>
              <a:t>Grades 7-9 (Middle Education): “Blue Shirts” explore science and algebra. </a:t>
            </a:r>
          </a:p>
          <a:p>
            <a:r>
              <a:rPr lang="en-US" dirty="0" smtClean="0"/>
              <a:t>Diversified Education: “Beige Shirts” choose between humanities or science to study for 2 years. When done receive Bachelors or Science or Humanities.  </a:t>
            </a:r>
          </a:p>
          <a:p>
            <a:r>
              <a:rPr lang="en-US" dirty="0" smtClean="0"/>
              <a:t>Literacy: </a:t>
            </a:r>
          </a:p>
          <a:p>
            <a:pPr lvl="1"/>
            <a:r>
              <a:rPr lang="en-US" dirty="0"/>
              <a:t>Venezuelans aged 15 and older, 95.2% can read and write, one of the highest literacy rates in the region. The literacy rate in 2007 was estimated to be 95.4% for males and 94.9% for females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921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90 Institutions (</a:t>
            </a:r>
            <a:r>
              <a:rPr lang="en-US" dirty="0" smtClean="0"/>
              <a:t>860,000 students) </a:t>
            </a:r>
            <a:endParaRPr lang="en-US" dirty="0"/>
          </a:p>
          <a:p>
            <a:r>
              <a:rPr lang="en-US" dirty="0"/>
              <a:t>Higher education remains free under the 1999 </a:t>
            </a:r>
            <a:r>
              <a:rPr lang="en-US" dirty="0" smtClean="0"/>
              <a:t>constitution. </a:t>
            </a:r>
          </a:p>
          <a:p>
            <a:r>
              <a:rPr lang="en-US" dirty="0" smtClean="0"/>
              <a:t>More </a:t>
            </a:r>
            <a:r>
              <a:rPr lang="en-US" dirty="0"/>
              <a:t>than 70% of university students come from the wealthiest quintile of the </a:t>
            </a:r>
            <a:r>
              <a:rPr lang="en-US" dirty="0" smtClean="0"/>
              <a:t>population. </a:t>
            </a:r>
          </a:p>
          <a:p>
            <a:r>
              <a:rPr lang="en-US" dirty="0" smtClean="0"/>
              <a:t>Establish </a:t>
            </a:r>
            <a:r>
              <a:rPr lang="en-US" dirty="0" smtClean="0"/>
              <a:t>Bolivarian </a:t>
            </a:r>
            <a:r>
              <a:rPr lang="en-US" dirty="0" smtClean="0"/>
              <a:t>University system which requires minimal entrance scores.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5679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Manufacturing/ Natural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Natural Resources </a:t>
            </a:r>
          </a:p>
          <a:p>
            <a:r>
              <a:rPr lang="en-US" dirty="0" smtClean="0"/>
              <a:t>Petroleum (Largest reserves in the world) </a:t>
            </a:r>
          </a:p>
          <a:p>
            <a:r>
              <a:rPr lang="en-US" dirty="0" smtClean="0"/>
              <a:t>Natural Gas</a:t>
            </a:r>
          </a:p>
          <a:p>
            <a:r>
              <a:rPr lang="en-US" dirty="0" smtClean="0"/>
              <a:t>Iron Ore </a:t>
            </a:r>
          </a:p>
          <a:p>
            <a:r>
              <a:rPr lang="en-US" dirty="0" smtClean="0"/>
              <a:t>Coal </a:t>
            </a:r>
          </a:p>
          <a:p>
            <a:r>
              <a:rPr lang="en-US" dirty="0" smtClean="0"/>
              <a:t>Manufacturing: </a:t>
            </a:r>
          </a:p>
          <a:p>
            <a:r>
              <a:rPr lang="en-US" dirty="0" smtClean="0"/>
              <a:t>Petroleum Refining </a:t>
            </a:r>
          </a:p>
          <a:p>
            <a:r>
              <a:rPr lang="en-US" dirty="0" smtClean="0"/>
              <a:t>Mineral Processing </a:t>
            </a:r>
          </a:p>
          <a:p>
            <a:r>
              <a:rPr lang="en-US" dirty="0" smtClean="0"/>
              <a:t>Automobile Industry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689" y="1613646"/>
            <a:ext cx="27432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984" y="4272938"/>
            <a:ext cx="3177905" cy="211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7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**GAS IS ONLY $0.48 PER GALLON** </a:t>
            </a:r>
          </a:p>
          <a:p>
            <a:r>
              <a:rPr lang="en-US" dirty="0" smtClean="0"/>
              <a:t>Highways are common so there are many cars. </a:t>
            </a:r>
          </a:p>
          <a:p>
            <a:r>
              <a:rPr lang="en-US" dirty="0" smtClean="0"/>
              <a:t>Boats because of the water sources. </a:t>
            </a:r>
          </a:p>
          <a:p>
            <a:r>
              <a:rPr lang="en-US" dirty="0" smtClean="0"/>
              <a:t>Big Cities have railway systems. </a:t>
            </a:r>
            <a:endParaRPr lang="en-US" dirty="0"/>
          </a:p>
        </p:txBody>
      </p:sp>
      <p:pic>
        <p:nvPicPr>
          <p:cNvPr id="4" name="Picture 3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24" y="4300703"/>
            <a:ext cx="2857500" cy="2143125"/>
          </a:xfrm>
          <a:prstGeom prst="rect">
            <a:avLst/>
          </a:prstGeom>
        </p:spPr>
      </p:pic>
      <p:pic>
        <p:nvPicPr>
          <p:cNvPr id="5" name="Picture 4" descr="th-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896" y="4300703"/>
            <a:ext cx="3198694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67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Languages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Language: Spanish</a:t>
            </a:r>
          </a:p>
          <a:p>
            <a:r>
              <a:rPr lang="en-US" dirty="0" smtClean="0"/>
              <a:t>Constitution Recognizes over 30 different Languages</a:t>
            </a:r>
          </a:p>
          <a:p>
            <a:pPr lvl="1"/>
            <a:r>
              <a:rPr lang="en-US" dirty="0" smtClean="0"/>
              <a:t> English (taught in most schools) </a:t>
            </a:r>
          </a:p>
          <a:p>
            <a:pPr lvl="1"/>
            <a:r>
              <a:rPr lang="en-US" dirty="0" smtClean="0"/>
              <a:t>Portuguese (mostly near the border of Brazil) </a:t>
            </a:r>
          </a:p>
          <a:p>
            <a:pPr lvl="1"/>
            <a:r>
              <a:rPr lang="en-US" dirty="0" smtClean="0"/>
              <a:t>Italian </a:t>
            </a:r>
          </a:p>
          <a:p>
            <a:pPr lvl="1"/>
            <a:r>
              <a:rPr lang="en-US" dirty="0" smtClean="0"/>
              <a:t>French </a:t>
            </a:r>
          </a:p>
          <a:p>
            <a:pPr lvl="1"/>
            <a:r>
              <a:rPr lang="en-US" dirty="0" smtClean="0"/>
              <a:t>Latin</a:t>
            </a:r>
          </a:p>
          <a:p>
            <a:pPr lvl="1"/>
            <a:r>
              <a:rPr lang="en-US" dirty="0" smtClean="0"/>
              <a:t>Greek </a:t>
            </a:r>
          </a:p>
          <a:p>
            <a:pPr lvl="1"/>
            <a:r>
              <a:rPr lang="en-US" dirty="0" smtClean="0"/>
              <a:t>A few others include: </a:t>
            </a:r>
            <a:r>
              <a:rPr lang="en-US" dirty="0" err="1" smtClean="0"/>
              <a:t>Wayuu</a:t>
            </a:r>
            <a:r>
              <a:rPr lang="en-US" dirty="0" smtClean="0"/>
              <a:t>, </a:t>
            </a:r>
            <a:r>
              <a:rPr lang="en-US" dirty="0" err="1" smtClean="0"/>
              <a:t>Warao</a:t>
            </a:r>
            <a:r>
              <a:rPr lang="en-US" dirty="0" smtClean="0"/>
              <a:t>, </a:t>
            </a:r>
            <a:r>
              <a:rPr lang="en-US" dirty="0" err="1" smtClean="0"/>
              <a:t>Pemon</a:t>
            </a:r>
            <a:r>
              <a:rPr lang="en-US" dirty="0" smtClean="0"/>
              <a:t>, </a:t>
            </a:r>
            <a:r>
              <a:rPr lang="en-US" dirty="0" err="1" smtClean="0"/>
              <a:t>Mapoyo</a:t>
            </a:r>
            <a:r>
              <a:rPr lang="en-US" dirty="0" smtClean="0"/>
              <a:t>, </a:t>
            </a:r>
            <a:r>
              <a:rPr lang="en-US" dirty="0" err="1" smtClean="0"/>
              <a:t>Panare</a:t>
            </a:r>
            <a:r>
              <a:rPr lang="en-US" dirty="0" smtClean="0"/>
              <a:t>, </a:t>
            </a:r>
            <a:r>
              <a:rPr lang="en-US" dirty="0" err="1" smtClean="0"/>
              <a:t>Puinave</a:t>
            </a:r>
            <a:r>
              <a:rPr lang="en-US" dirty="0" smtClean="0"/>
              <a:t>, </a:t>
            </a:r>
            <a:r>
              <a:rPr lang="en-US" dirty="0" err="1" smtClean="0"/>
              <a:t>Yarbarana</a:t>
            </a:r>
            <a:r>
              <a:rPr lang="en-US" dirty="0" smtClean="0"/>
              <a:t>, </a:t>
            </a:r>
            <a:r>
              <a:rPr lang="en-US" dirty="0" err="1" smtClean="0"/>
              <a:t>Yaruro</a:t>
            </a:r>
            <a:r>
              <a:rPr lang="en-US" dirty="0" smtClean="0"/>
              <a:t>. </a:t>
            </a:r>
          </a:p>
          <a:p>
            <a:pPr lvl="1"/>
            <a:endParaRPr lang="en-US" dirty="0"/>
          </a:p>
        </p:txBody>
      </p:sp>
      <p:pic>
        <p:nvPicPr>
          <p:cNvPr id="4" name="Picture 3" descr="venezuelan-language-phras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269" y="274637"/>
            <a:ext cx="3143081" cy="205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http://en.wikipedia.org/wiki/</a:t>
            </a:r>
            <a:r>
              <a:rPr lang="en-US" dirty="0" smtClean="0">
                <a:hlinkClick r:id="rId2"/>
              </a:rPr>
              <a:t>Venezuela</a:t>
            </a:r>
            <a:endParaRPr lang="en-US" dirty="0" smtClean="0"/>
          </a:p>
          <a:p>
            <a:r>
              <a:rPr lang="en-US" dirty="0">
                <a:hlinkClick r:id="rId3"/>
              </a:rPr>
              <a:t>http://en.wikipedia.org/wiki/</a:t>
            </a:r>
            <a:r>
              <a:rPr lang="en-US" dirty="0" smtClean="0">
                <a:hlinkClick r:id="rId3"/>
              </a:rPr>
              <a:t>Languages_of_Venezuela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4"/>
              </a:rPr>
              <a:t>http://hocacultures.blogspot.com/2012/04/culture-of-</a:t>
            </a:r>
            <a:r>
              <a:rPr lang="en-US" dirty="0" smtClean="0">
                <a:hlinkClick r:id="rId4"/>
              </a:rPr>
              <a:t>venezuela.html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5"/>
              </a:rPr>
              <a:t>http://www.climate-zone.com/climate/venezuela/fahrenheit/</a:t>
            </a:r>
            <a:r>
              <a:rPr lang="en-US" dirty="0" smtClean="0">
                <a:hlinkClick r:id="rId5"/>
              </a:rPr>
              <a:t>caracas.htm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6"/>
              </a:rPr>
              <a:t>https://www.cia.gov/library/publications/the-world-factbook/geos/</a:t>
            </a:r>
            <a:r>
              <a:rPr lang="en-US" dirty="0" smtClean="0">
                <a:hlinkClick r:id="rId6"/>
              </a:rPr>
              <a:t>ve.html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7"/>
              </a:rPr>
              <a:t>http://en.wikipedia.org/wiki/</a:t>
            </a:r>
            <a:r>
              <a:rPr lang="en-US" dirty="0" smtClean="0">
                <a:hlinkClick r:id="rId7"/>
              </a:rPr>
              <a:t>Education_in_Venezuela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images.google.com</a:t>
            </a:r>
            <a:endParaRPr lang="en-US" dirty="0" smtClean="0"/>
          </a:p>
          <a:p>
            <a:r>
              <a:rPr lang="en-US" dirty="0">
                <a:hlinkClick r:id="rId9"/>
              </a:rPr>
              <a:t>http://themoneyconverter.com/USD/</a:t>
            </a:r>
            <a:r>
              <a:rPr lang="en-US" dirty="0" smtClean="0">
                <a:hlinkClick r:id="rId9"/>
              </a:rPr>
              <a:t>VEF.aspx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7"/>
              </a:rPr>
              <a:t>http://en.wikipedia.org/wiki/</a:t>
            </a:r>
            <a:r>
              <a:rPr lang="en-US" dirty="0" smtClean="0">
                <a:hlinkClick r:id="rId7"/>
              </a:rPr>
              <a:t>Education_in_Venezuela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389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hlinkClick r:id="rId2"/>
              </a:rPr>
              <a:t>http://www.timeanddate.com/holidays/venezuela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http://www.superpages.com/supertips/three-wise-men-</a:t>
            </a:r>
            <a:r>
              <a:rPr lang="en-US" dirty="0" smtClean="0">
                <a:hlinkClick r:id="rId3"/>
              </a:rPr>
              <a:t>day.html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://www.timeanddate.com/holidays/venezuela/carnival-tuesday</a:t>
            </a:r>
            <a:r>
              <a:rPr lang="en-US" dirty="0"/>
              <a:t> </a:t>
            </a:r>
          </a:p>
          <a:p>
            <a:r>
              <a:rPr lang="en-US" u="sng" dirty="0">
                <a:hlinkClick r:id="rId5"/>
              </a:rPr>
              <a:t>http://www.britannica.com/EBchecked/topic/94443/Battle-of-Carabobo</a:t>
            </a:r>
            <a:r>
              <a:rPr lang="en-US" dirty="0"/>
              <a:t> </a:t>
            </a:r>
          </a:p>
          <a:p>
            <a:r>
              <a:rPr lang="en-US" dirty="0">
                <a:hlinkClick r:id="rId6"/>
              </a:rPr>
              <a:t>http://southamericanfood.about.com/od/exploresouthamericanfood/tp/Venezuelan-</a:t>
            </a:r>
            <a:r>
              <a:rPr lang="en-US" dirty="0" smtClean="0">
                <a:hlinkClick r:id="rId6"/>
              </a:rPr>
              <a:t>Food.htm</a:t>
            </a:r>
            <a:r>
              <a:rPr lang="en-US" dirty="0" smtClean="0"/>
              <a:t>  </a:t>
            </a:r>
          </a:p>
          <a:p>
            <a:r>
              <a:rPr lang="en-US" dirty="0">
                <a:hlinkClick r:id="rId7"/>
              </a:rPr>
              <a:t>http://www.everyculture.com/To-Z/Venezuela.html#</a:t>
            </a:r>
            <a:r>
              <a:rPr lang="en-US" dirty="0" smtClean="0">
                <a:hlinkClick r:id="rId7"/>
              </a:rPr>
              <a:t>b</a:t>
            </a:r>
            <a:endParaRPr lang="en-US" dirty="0" smtClean="0"/>
          </a:p>
          <a:p>
            <a:r>
              <a:rPr lang="en-US" dirty="0">
                <a:hlinkClick r:id="rId8"/>
              </a:rPr>
              <a:t>http://www.ediplomat.com/np/cultural_etiquette/</a:t>
            </a:r>
            <a:r>
              <a:rPr lang="en-US" dirty="0" smtClean="0">
                <a:hlinkClick r:id="rId8"/>
              </a:rPr>
              <a:t>ce_ve.htm</a:t>
            </a:r>
            <a:endParaRPr lang="en-US" dirty="0" smtClean="0"/>
          </a:p>
          <a:p>
            <a:r>
              <a:rPr lang="en-US" dirty="0">
                <a:hlinkClick r:id="rId9"/>
              </a:rPr>
              <a:t>http://www.history-timelines.org.uk/places-timelines/42-</a:t>
            </a:r>
            <a:r>
              <a:rPr lang="en-US" dirty="0" smtClean="0">
                <a:hlinkClick r:id="rId9"/>
              </a:rPr>
              <a:t>venezuelatimeline.htm</a:t>
            </a:r>
            <a:endParaRPr lang="en-US" dirty="0" smtClean="0"/>
          </a:p>
          <a:p>
            <a:r>
              <a:rPr lang="en-US" dirty="0">
                <a:hlinkClick r:id="rId10"/>
              </a:rPr>
              <a:t>http://www.as-coa.org/articles/explainer-gun-laws-latin-america%E2%80%99s-six-largest-economies#</a:t>
            </a:r>
            <a:r>
              <a:rPr lang="en-US" dirty="0" smtClean="0">
                <a:hlinkClick r:id="rId10"/>
              </a:rPr>
              <a:t>venezuela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84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 Broken Down</a:t>
            </a:r>
            <a:endParaRPr lang="en-US" dirty="0"/>
          </a:p>
        </p:txBody>
      </p:sp>
      <p:pic>
        <p:nvPicPr>
          <p:cNvPr id="4" name="Content Placeholder 3" descr="ven-eth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6" b="47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710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Attire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0178" y="1613646"/>
            <a:ext cx="3857593" cy="177357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Men, Women, and Children wear suits called “</a:t>
            </a:r>
            <a:r>
              <a:rPr lang="en-US" dirty="0" err="1" smtClean="0"/>
              <a:t>Liqui</a:t>
            </a:r>
            <a:r>
              <a:rPr lang="en-US" dirty="0" smtClean="0"/>
              <a:t> </a:t>
            </a:r>
            <a:r>
              <a:rPr lang="en-US" dirty="0" err="1" smtClean="0"/>
              <a:t>Liqui</a:t>
            </a:r>
            <a:r>
              <a:rPr lang="en-US" dirty="0" smtClean="0"/>
              <a:t>.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Started with Colonial-Era Soldiers </a:t>
            </a:r>
          </a:p>
          <a:p>
            <a:r>
              <a:rPr lang="en-US" dirty="0" smtClean="0"/>
              <a:t>Famous people wear them for weddings. </a:t>
            </a:r>
            <a:endParaRPr lang="en-US" dirty="0"/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24" y="3597535"/>
            <a:ext cx="3612490" cy="2272167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448" y="3597536"/>
            <a:ext cx="3289300" cy="2272166"/>
          </a:xfrm>
          <a:prstGeom prst="rect">
            <a:avLst/>
          </a:prstGeom>
        </p:spPr>
      </p:pic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48" y="1072551"/>
            <a:ext cx="1896366" cy="2738068"/>
          </a:xfrm>
          <a:prstGeom prst="rect">
            <a:avLst/>
          </a:prstGeom>
        </p:spPr>
      </p:pic>
      <p:pic>
        <p:nvPicPr>
          <p:cNvPr id="7" name="Picture 6" descr="Unknown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8" y="1243791"/>
            <a:ext cx="1922643" cy="256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1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Day Attire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921" y="1254865"/>
            <a:ext cx="3835311" cy="4326281"/>
          </a:xfrm>
        </p:spPr>
        <p:txBody>
          <a:bodyPr>
            <a:normAutofit/>
          </a:bodyPr>
          <a:lstStyle/>
          <a:p>
            <a:r>
              <a:rPr lang="en-US" dirty="0" smtClean="0"/>
              <a:t>Known as a “fashionable” country for both men and women. </a:t>
            </a:r>
          </a:p>
          <a:p>
            <a:r>
              <a:rPr lang="en-US" dirty="0" smtClean="0"/>
              <a:t>Wear Jeans, Nice Tops, and Fancy Shoes. </a:t>
            </a:r>
            <a:endParaRPr lang="en-US" dirty="0"/>
          </a:p>
          <a:p>
            <a:r>
              <a:rPr lang="en-US" dirty="0" smtClean="0"/>
              <a:t>Parties </a:t>
            </a:r>
            <a:r>
              <a:rPr lang="en-US" dirty="0" smtClean="0"/>
              <a:t>and gatherings are not too fancy but women wear clothes to show off their best features.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078" y="1230027"/>
            <a:ext cx="2233405" cy="2981710"/>
          </a:xfrm>
          <a:prstGeom prst="rect">
            <a:avLst/>
          </a:prstGeom>
        </p:spPr>
      </p:pic>
      <p:pic>
        <p:nvPicPr>
          <p:cNvPr id="5" name="Picture 4" descr="Unknown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078" y="4969404"/>
            <a:ext cx="2423952" cy="1409850"/>
          </a:xfrm>
          <a:prstGeom prst="rect">
            <a:avLst/>
          </a:prstGeom>
        </p:spPr>
      </p:pic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32" y="2639216"/>
            <a:ext cx="2330188" cy="233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620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Gift Giving Etiquette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801906"/>
            <a:ext cx="4436927" cy="4303997"/>
          </a:xfrm>
        </p:spPr>
        <p:txBody>
          <a:bodyPr>
            <a:normAutofit/>
          </a:bodyPr>
          <a:lstStyle/>
          <a:p>
            <a:r>
              <a:rPr lang="en-US" dirty="0" smtClean="0"/>
              <a:t>If you are invited to a dinner party: </a:t>
            </a:r>
          </a:p>
          <a:p>
            <a:pPr lvl="1"/>
            <a:r>
              <a:rPr lang="en-US" dirty="0" smtClean="0"/>
              <a:t>Send Flowers (orchids) </a:t>
            </a:r>
          </a:p>
          <a:p>
            <a:pPr lvl="1"/>
            <a:r>
              <a:rPr lang="en-US" dirty="0" smtClean="0"/>
              <a:t>Do  NOT give handkerchiefs they are considered bad luck. </a:t>
            </a:r>
          </a:p>
          <a:p>
            <a:pPr lvl="1"/>
            <a:r>
              <a:rPr lang="en-US" dirty="0" smtClean="0"/>
              <a:t>Gifts are opened when received. </a:t>
            </a:r>
          </a:p>
          <a:p>
            <a:pPr lvl="1"/>
            <a:r>
              <a:rPr lang="en-US" dirty="0" smtClean="0"/>
              <a:t>ALWAYS send hand written notes because it makes you look like a person with more class. </a:t>
            </a:r>
          </a:p>
          <a:p>
            <a:pPr lvl="1"/>
            <a:endParaRPr lang="en-US" dirty="0"/>
          </a:p>
        </p:txBody>
      </p:sp>
      <p:pic>
        <p:nvPicPr>
          <p:cNvPr id="4" name="Picture 3" descr="Unknown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844" y="1613646"/>
            <a:ext cx="2067785" cy="2405788"/>
          </a:xfrm>
          <a:prstGeom prst="rect">
            <a:avLst/>
          </a:prstGeom>
        </p:spPr>
      </p:pic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459" y="4531973"/>
            <a:ext cx="2787156" cy="187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8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Government: Federal </a:t>
            </a:r>
            <a:r>
              <a:rPr lang="en-US" dirty="0"/>
              <a:t>R</a:t>
            </a:r>
            <a:r>
              <a:rPr lang="en-US" dirty="0" smtClean="0"/>
              <a:t>epublic </a:t>
            </a:r>
          </a:p>
          <a:p>
            <a:r>
              <a:rPr lang="en-US" dirty="0" smtClean="0"/>
              <a:t>Legal System: Civil Law System based on the Spanish Civil Code. </a:t>
            </a:r>
          </a:p>
          <a:p>
            <a:r>
              <a:rPr lang="en-US" dirty="0"/>
              <a:t>Executive Branch: chief of state: President Hugo CHAVEZ </a:t>
            </a:r>
            <a:r>
              <a:rPr lang="en-US" dirty="0" err="1"/>
              <a:t>Frias</a:t>
            </a:r>
            <a:r>
              <a:rPr lang="en-US" dirty="0"/>
              <a:t> (since 2 February 1999); Executive Vice President Nicolas MADURO </a:t>
            </a:r>
            <a:r>
              <a:rPr lang="en-US" dirty="0" err="1"/>
              <a:t>Moros</a:t>
            </a:r>
            <a:r>
              <a:rPr lang="en-US" dirty="0"/>
              <a:t> (since 13 October 2012); note - the president is both chief of state and head of </a:t>
            </a:r>
            <a:r>
              <a:rPr lang="en-US" dirty="0" smtClean="0"/>
              <a:t>government. </a:t>
            </a:r>
          </a:p>
        </p:txBody>
      </p:sp>
    </p:spTree>
    <p:extLst>
      <p:ext uri="{BB962C8B-B14F-4D97-AF65-F5344CB8AC3E}">
        <p14:creationId xmlns:p14="http://schemas.microsoft.com/office/powerpoint/2010/main" val="2785650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elections: president elected by popular vote for a six-year term (eligible for unlimited reelection); election last held on 7 October 2012 (next election expected to be held in October 2018 pending </a:t>
            </a:r>
            <a:r>
              <a:rPr lang="en-US" dirty="0" smtClean="0"/>
              <a:t>official) </a:t>
            </a:r>
          </a:p>
          <a:p>
            <a:r>
              <a:rPr lang="en-US" dirty="0"/>
              <a:t>Legislative: unicameral National Assembly or </a:t>
            </a:r>
            <a:r>
              <a:rPr lang="en-US" dirty="0" err="1"/>
              <a:t>Asamblea</a:t>
            </a:r>
            <a:r>
              <a:rPr lang="en-US" dirty="0"/>
              <a:t> </a:t>
            </a:r>
            <a:r>
              <a:rPr lang="en-US" dirty="0" err="1"/>
              <a:t>Nacional</a:t>
            </a:r>
            <a:r>
              <a:rPr lang="en-US" dirty="0"/>
              <a:t> (165 seats; members elected by popular vote on a proportional basis to serve five-year terms; three seats reserved for the indigenous peoples of Venezuela</a:t>
            </a:r>
            <a:r>
              <a:rPr lang="en-US" dirty="0" smtClean="0"/>
              <a:t>)</a:t>
            </a:r>
          </a:p>
          <a:p>
            <a:r>
              <a:rPr lang="en-US" dirty="0"/>
              <a:t>Judicial: Supreme Tribunal of Justice or Tribunal </a:t>
            </a:r>
            <a:r>
              <a:rPr lang="en-US" dirty="0" err="1"/>
              <a:t>Supremo</a:t>
            </a:r>
            <a:r>
              <a:rPr lang="en-US" dirty="0"/>
              <a:t> de </a:t>
            </a:r>
            <a:r>
              <a:rPr lang="en-US" dirty="0" err="1"/>
              <a:t>Justicia</a:t>
            </a:r>
            <a:r>
              <a:rPr lang="en-US" dirty="0"/>
              <a:t> (32 magistrates are elected by the National Assembly for a single 12-year term</a:t>
            </a:r>
            <a:r>
              <a:rPr lang="en-US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09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5805</TotalTime>
  <Words>1691</Words>
  <Application>Microsoft Macintosh PowerPoint</Application>
  <PresentationFormat>On-screen Show (4:3)</PresentationFormat>
  <Paragraphs>188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Tradition</vt:lpstr>
      <vt:lpstr>Venezuela </vt:lpstr>
      <vt:lpstr>Venezuela </vt:lpstr>
      <vt:lpstr>Languages </vt:lpstr>
      <vt:lpstr>Languages Broken Down</vt:lpstr>
      <vt:lpstr>Traditional Attire </vt:lpstr>
      <vt:lpstr>Modern Day Attire </vt:lpstr>
      <vt:lpstr>Gift Giving Etiquette </vt:lpstr>
      <vt:lpstr>Government </vt:lpstr>
      <vt:lpstr>Government</vt:lpstr>
      <vt:lpstr>History</vt:lpstr>
      <vt:lpstr>History</vt:lpstr>
      <vt:lpstr>Climate</vt:lpstr>
      <vt:lpstr>Population</vt:lpstr>
      <vt:lpstr>Religion</vt:lpstr>
      <vt:lpstr>Customs </vt:lpstr>
      <vt:lpstr>Customs</vt:lpstr>
      <vt:lpstr>Dinner Etiquette</vt:lpstr>
      <vt:lpstr>Laws</vt:lpstr>
      <vt:lpstr>Laws </vt:lpstr>
      <vt:lpstr>Food </vt:lpstr>
      <vt:lpstr>Currency</vt:lpstr>
      <vt:lpstr>Holidays</vt:lpstr>
      <vt:lpstr>Holidays (Continued)</vt:lpstr>
      <vt:lpstr>Gender Roles</vt:lpstr>
      <vt:lpstr>School</vt:lpstr>
      <vt:lpstr>Education</vt:lpstr>
      <vt:lpstr>College</vt:lpstr>
      <vt:lpstr>Manufacturing/ Natural Resources </vt:lpstr>
      <vt:lpstr>Transportation</vt:lpstr>
      <vt:lpstr>Sources </vt:lpstr>
      <vt:lpstr>Sources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Venezuela </dc:title>
  <dc:creator>Admin Admin</dc:creator>
  <cp:lastModifiedBy>Admin Admin</cp:lastModifiedBy>
  <cp:revision>88</cp:revision>
  <dcterms:created xsi:type="dcterms:W3CDTF">2013-01-25T18:08:04Z</dcterms:created>
  <dcterms:modified xsi:type="dcterms:W3CDTF">2013-02-15T14:05:00Z</dcterms:modified>
</cp:coreProperties>
</file>